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DM Sans Medium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harun.satheesh/viz/GlobalPandemicDefenseEconomicImpactAnalysis/Dashboard2?publish=yes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sharun.satheesh/viz/GlobalPandemicDefenseEconomicImpactAnalysis/Map_DefenseScore?publish=yes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241" y="614601"/>
            <a:ext cx="13065919" cy="39276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4877395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Pandemic Defense &amp; Economic Impact Analysis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6609398"/>
            <a:ext cx="1306591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data-driven examination of pandemic preparedness across 231 countries, analyzing how defense infrastructure, healthcare investment, and infection dynamics influence economic resilience. Created by Satheesh Sharun using Tableau, Python, and Excel.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097" y="457319"/>
            <a:ext cx="13466207" cy="89829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668893"/>
            <a:ext cx="6894076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Future Directions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416" y="1727002"/>
            <a:ext cx="282201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Conclusions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58416" y="2291239"/>
            <a:ext cx="423267" cy="42326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1269802" y="2355890"/>
            <a:ext cx="2973705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Defense-Economy Linkage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69802" y="2837855"/>
            <a:ext cx="581596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statistical evidence confirms defense level as primary determinant of GDP stability during pandemic events.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8416" y="3816072"/>
            <a:ext cx="423267" cy="42326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1269802" y="3880723"/>
            <a:ext cx="261747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Medical Investment ROI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269802" y="4362688"/>
            <a:ext cx="581596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spending correlates with enhanced resilience, reducing both infection rates and economic disruption severity.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8416" y="5340906"/>
            <a:ext cx="423267" cy="42326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1269802" y="5405557"/>
            <a:ext cx="246209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Visualization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269802" y="5887522"/>
            <a:ext cx="581596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Risk Matrix framework provides actionable intelligence for prioritizing national capacity-building interventions.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2253" y="1727002"/>
            <a:ext cx="404502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Development Roadmap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740372" y="2573417"/>
            <a:ext cx="188119" cy="1177885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15" name="Shape 13"/>
          <p:cNvSpPr/>
          <p:nvPr/>
        </p:nvSpPr>
        <p:spPr>
          <a:xfrm>
            <a:off x="7552253" y="2449949"/>
            <a:ext cx="564356" cy="564356"/>
          </a:xfrm>
          <a:prstGeom prst="roundRect">
            <a:avLst>
              <a:gd name="adj" fmla="val 81013"/>
            </a:avLst>
          </a:prstGeom>
          <a:solidFill>
            <a:srgbClr val="EDEBE3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93343" y="2591038"/>
            <a:ext cx="282178" cy="28217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304728" y="2479358"/>
            <a:ext cx="235172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Modeling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304728" y="2961323"/>
            <a:ext cx="5674876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machine learning algorithms to forecast GDP loss scenarios under varying preparedness conditions.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8022550" y="4221718"/>
            <a:ext cx="188119" cy="1478875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20" name="Shape 17"/>
          <p:cNvSpPr/>
          <p:nvPr/>
        </p:nvSpPr>
        <p:spPr>
          <a:xfrm>
            <a:off x="7834432" y="4098250"/>
            <a:ext cx="564356" cy="564356"/>
          </a:xfrm>
          <a:prstGeom prst="roundRect">
            <a:avLst>
              <a:gd name="adj" fmla="val 81013"/>
            </a:avLst>
          </a:prstGeom>
          <a:solidFill>
            <a:srgbClr val="EDEBE3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521" y="4239339"/>
            <a:ext cx="282178" cy="28217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586907" y="4127659"/>
            <a:ext cx="235172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Temporal Analysis</a:t>
            </a:r>
            <a:endParaRPr lang="en-US" sz="1850" dirty="0"/>
          </a:p>
        </p:txBody>
      </p:sp>
      <p:sp>
        <p:nvSpPr>
          <p:cNvPr id="23" name="Text 19"/>
          <p:cNvSpPr/>
          <p:nvPr/>
        </p:nvSpPr>
        <p:spPr>
          <a:xfrm>
            <a:off x="8586907" y="4609624"/>
            <a:ext cx="5392698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longitudinal dashboards tracking defense score evolution and economic recovery trajectories over multi-year periods.</a:t>
            </a:r>
            <a:endParaRPr lang="en-US" sz="1450" dirty="0"/>
          </a:p>
        </p:txBody>
      </p:sp>
      <p:sp>
        <p:nvSpPr>
          <p:cNvPr id="24" name="Shape 20"/>
          <p:cNvSpPr/>
          <p:nvPr/>
        </p:nvSpPr>
        <p:spPr>
          <a:xfrm>
            <a:off x="8304728" y="6171009"/>
            <a:ext cx="188119" cy="1177885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25" name="Shape 21"/>
          <p:cNvSpPr/>
          <p:nvPr/>
        </p:nvSpPr>
        <p:spPr>
          <a:xfrm>
            <a:off x="8116610" y="6047542"/>
            <a:ext cx="564356" cy="564356"/>
          </a:xfrm>
          <a:prstGeom prst="roundRect">
            <a:avLst>
              <a:gd name="adj" fmla="val 81013"/>
            </a:avLst>
          </a:prstGeom>
          <a:solidFill>
            <a:srgbClr val="EDEBE3"/>
          </a:solidFill>
          <a:ln/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7699" y="6188631"/>
            <a:ext cx="282178" cy="282178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869085" y="6076950"/>
            <a:ext cx="280070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Policy Recommendations</a:t>
            </a: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8869085" y="6558915"/>
            <a:ext cx="5110520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country-specific intervention strategies based on risk classification and resource optimization modeling.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3885"/>
            <a:ext cx="547794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1726763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985957" y="194583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6693" y="2126575"/>
            <a:ext cx="295751" cy="2957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957" y="2822258"/>
            <a:ext cx="391382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Economic Impact Assessment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957" y="3296007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 pandemic-driven GDP loss patterns across diverse economic landscapes and identify vulnerability factors.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737" y="1726763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7643813" y="194583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549" y="2126575"/>
            <a:ext cx="295751" cy="2957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3813" y="2822258"/>
            <a:ext cx="354556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Defense &amp; Medical Analysis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3813" y="3296007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correlations between defense preparedness levels, medical spending capacity, and infection containment outcomes.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6882" y="478571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957" y="500479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693" y="5185529"/>
            <a:ext cx="295751" cy="2957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957" y="5881211"/>
            <a:ext cx="293679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Intelligence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5957" y="6354961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dynamic Power BI dashboards enabling real-time exploration of multidimensional pandemic risk indicators.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737" y="478571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643813" y="500479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549" y="5185529"/>
            <a:ext cx="295751" cy="2957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3813" y="5881211"/>
            <a:ext cx="382952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Classification Framework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3813" y="6354961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standardized metrics for cross-country comparison, supporting evidence-based policy prioritization.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028" y="476131"/>
            <a:ext cx="4328755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6028" y="1450062"/>
            <a:ext cx="400454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Comprehensive Global Coverage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6028" y="1947743"/>
            <a:ext cx="7881937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encompasses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 countries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providing unprecedented geographic breadth for pandemic economic impact research. The dataset integrates economic indicators, healthcare infrastructure metrics, and epidemiological data.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6028" y="2951678"/>
            <a:ext cx="277570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Critical Variables Examined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06028" y="3395305"/>
            <a:ext cx="788193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GDP Loss Percentage: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Economic contraction during pandemic period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6028" y="3732848"/>
            <a:ext cx="788193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Defense Level: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Categorized as Bad, Good, or Excellent based on preparedness infrastructure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6028" y="4347329"/>
            <a:ext cx="788193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Infection Ratio: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vs. Low infection rate classifications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6028" y="4684871"/>
            <a:ext cx="788193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Spending: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capita healthcare investment levels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6028" y="5022413"/>
            <a:ext cx="788193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Demographic scale affecting intervention capacity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8019" y="1471732"/>
            <a:ext cx="5113853" cy="5113853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8918019" y="6780371"/>
            <a:ext cx="5113853" cy="1289447"/>
          </a:xfrm>
          <a:prstGeom prst="roundRect">
            <a:avLst>
              <a:gd name="adj" fmla="val 2014"/>
            </a:avLst>
          </a:prstGeom>
          <a:solidFill>
            <a:srgbClr val="D6D6D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136" y="7043261"/>
            <a:ext cx="216337" cy="1731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480590" y="6996708"/>
            <a:ext cx="4378166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 dataset meticulously cleaned and validated through multi-stage processing using Excel and Python workflows.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844868"/>
            <a:ext cx="840497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&amp; Transformation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897261"/>
            <a:ext cx="1026676" cy="1511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601" y="2102525"/>
            <a:ext cx="257377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Categorical Encoding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0601" y="2546509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defense level classifications to numeric scale (1=Bad, 2=Good, 3=Excellent) enabling quantitative correlation analysis.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1" y="3408998"/>
            <a:ext cx="1026676" cy="12319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601" y="361426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Cleansing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0601" y="4058245"/>
            <a:ext cx="119611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and resolved null values in medical spending and population fields through imputation and validation protocols.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4640937"/>
            <a:ext cx="1026676" cy="12319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601" y="484620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Distribution Analysis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0601" y="5290185"/>
            <a:ext cx="119611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intelligent binning strategies for histogram visualization, revealing meaningful patterns in GDP loss clustering.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" y="5872877"/>
            <a:ext cx="1026676" cy="15117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601" y="607814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Calculated Metrics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0601" y="6522125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Engineered derived fields including normalized GDP Loss %, Defense Score Numeric, and Infection Risk Ratio for enhanced analytical depth.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1115"/>
            <a:ext cx="7365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340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-5.02%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9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Average GDP Loss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561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economic contraction across all analyzed countries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63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1.745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49519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Average Defense Score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33994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preparedness rating on 1-3 scale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63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231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9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Countries Analyzed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8561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global dataset coverage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634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59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349519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Excellent Defense Nations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33994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Countries achieving highest preparedness tier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33951" y="5584627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Statistical analysis reveals a strong negative correlation between defense score and GDP loss severity. Countries with excellent defense infrastructure experienced significantly reduced economic impact, validating the importance of proactive pandemic preparedness investment.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29476"/>
            <a:ext cx="30480" cy="1599009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479703"/>
            <a:ext cx="8185666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 1: Multi-Dimensional Insights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0672" y="1461135"/>
            <a:ext cx="28908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Analytical Components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0672" y="1984415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0672" y="2258020"/>
            <a:ext cx="580001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610672" y="2390894"/>
            <a:ext cx="2230636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GDP Loss Distribution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0672" y="2837974"/>
            <a:ext cx="580001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 revealing concentration patterns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0672" y="3422333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0672" y="3695938"/>
            <a:ext cx="580001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610672" y="3828812"/>
            <a:ext cx="272831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Medical Spending Analysis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10672" y="4275892"/>
            <a:ext cx="580001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Cross-country investment comparison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0672" y="4860250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10672" y="5133856"/>
            <a:ext cx="580001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610672" y="5266730"/>
            <a:ext cx="3126700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Defense-Economy Correlation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0672" y="5713809"/>
            <a:ext cx="580001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visualization by preparedness tier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10672" y="6298168"/>
            <a:ext cx="1744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10672" y="6571774"/>
            <a:ext cx="580001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610672" y="6704648"/>
            <a:ext cx="218098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Infection Risk Matrix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10672" y="7151727"/>
            <a:ext cx="580001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Multi-variable vulnerability assessment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843832" y="1461135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Discoveries</a:t>
            </a:r>
            <a:endParaRPr lang="en-US" sz="2050" dirty="0"/>
          </a:p>
        </p:txBody>
      </p:sp>
      <p:sp>
        <p:nvSpPr>
          <p:cNvPr id="21" name="Shape 19"/>
          <p:cNvSpPr/>
          <p:nvPr/>
        </p:nvSpPr>
        <p:spPr>
          <a:xfrm>
            <a:off x="6843832" y="1984415"/>
            <a:ext cx="7183398" cy="1399818"/>
          </a:xfrm>
          <a:prstGeom prst="roundRect">
            <a:avLst>
              <a:gd name="adj" fmla="val 187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041118" y="2181701"/>
            <a:ext cx="2901910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Economic Impact Clustering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041118" y="2628781"/>
            <a:ext cx="6788825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Majority of nations experienced GDP loss between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-1% to -15%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outliers indicating extreme vulnerability or exceptional resilience.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843832" y="3558659"/>
            <a:ext cx="7183398" cy="1399818"/>
          </a:xfrm>
          <a:prstGeom prst="roundRect">
            <a:avLst>
              <a:gd name="adj" fmla="val 187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041118" y="3755946"/>
            <a:ext cx="254960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Defense-Infection Nexus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041118" y="4203025"/>
            <a:ext cx="6788825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infection ratio clusters concentrate overwhelmingly in the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Defense Level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category, demonstrating preparedness efficacy.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843832" y="5132903"/>
            <a:ext cx="7183398" cy="1399818"/>
          </a:xfrm>
          <a:prstGeom prst="roundRect">
            <a:avLst>
              <a:gd name="adj" fmla="val 187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041118" y="5330190"/>
            <a:ext cx="331410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Healthcare Investment Disparity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7041118" y="5777270"/>
            <a:ext cx="6788825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spending exhibits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dramatic regional variation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implications for pandemic response capacity and outcome differentiation.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36702"/>
            <a:ext cx="13042821" cy="5756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088"/>
            <a:ext cx="11022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 2: Global Geographic Patterns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1754029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199394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175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878860" y="17965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1831896"/>
            <a:ext cx="3249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North America &amp; Europe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322314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consistently higher defense scores, reflecting robust healthcare infrastructure and pandemic preparedness systems.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374165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35017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878860" y="35442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3579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African Continent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4070033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Reveals multiple low-defense clusters, highlighting systemic vulnerability and urgent need for capacity-building interventions.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4893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2494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52919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5327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Asian Region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5817751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Exhibits heterogeneous distribution with defense levels strongly correlated to medical spending variations across subregions.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798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geographic heat map visualization, rendered using defense score gradients, exposes striking regional disparities in pandemic preparedness infrastructure and suggests strategic priorities for international health security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540" y="568166"/>
            <a:ext cx="4990386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Matrix Analysis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540" y="1690687"/>
            <a:ext cx="299418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Matrix Dimensions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698540" y="2264450"/>
            <a:ext cx="637317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X-Axis: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Defense Level progression from Bad through Good to Excellent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540" y="2973110"/>
            <a:ext cx="637317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Y-Axis: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Infection Ratio binary classification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540" y="3362325"/>
            <a:ext cx="6373178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Bubble Size: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Population magnitude indicating scale of potential impact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566303" y="1715691"/>
            <a:ext cx="6373178" cy="1549479"/>
          </a:xfrm>
          <a:prstGeom prst="roundRect">
            <a:avLst>
              <a:gd name="adj" fmla="val 1932"/>
            </a:avLst>
          </a:prstGeom>
          <a:solidFill>
            <a:srgbClr val="FF4444"/>
          </a:solidFill>
          <a:ln/>
        </p:spPr>
      </p:sp>
      <p:sp>
        <p:nvSpPr>
          <p:cNvPr id="8" name="Text 6"/>
          <p:cNvSpPr/>
          <p:nvPr/>
        </p:nvSpPr>
        <p:spPr>
          <a:xfrm>
            <a:off x="7765852" y="1915239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High-Risk Zone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765852" y="2426732"/>
            <a:ext cx="597408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defense + high infection =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vulnerability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requiring immediate intervention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66303" y="3464719"/>
            <a:ext cx="6373178" cy="1230035"/>
          </a:xfrm>
          <a:prstGeom prst="roundRect">
            <a:avLst>
              <a:gd name="adj" fmla="val 2434"/>
            </a:avLst>
          </a:prstGeom>
          <a:solidFill>
            <a:srgbClr val="FFB544"/>
          </a:solidFill>
          <a:ln/>
        </p:spPr>
      </p:sp>
      <p:sp>
        <p:nvSpPr>
          <p:cNvPr id="11" name="Text 9"/>
          <p:cNvSpPr/>
          <p:nvPr/>
        </p:nvSpPr>
        <p:spPr>
          <a:xfrm>
            <a:off x="7765852" y="3664268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Moderate Zone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765852" y="4175760"/>
            <a:ext cx="597408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indicators suggest targeted improvements needed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66303" y="4894302"/>
            <a:ext cx="6373178" cy="1230035"/>
          </a:xfrm>
          <a:prstGeom prst="roundRect">
            <a:avLst>
              <a:gd name="adj" fmla="val 2434"/>
            </a:avLst>
          </a:prstGeom>
          <a:solidFill>
            <a:srgbClr val="44BB44"/>
          </a:solidFill>
          <a:ln/>
        </p:spPr>
      </p:sp>
      <p:sp>
        <p:nvSpPr>
          <p:cNvPr id="14" name="Text 12"/>
          <p:cNvSpPr/>
          <p:nvPr/>
        </p:nvSpPr>
        <p:spPr>
          <a:xfrm>
            <a:off x="7765852" y="5093851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Safe Zone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765852" y="5605343"/>
            <a:ext cx="597408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Good/Excellent defense + low infection =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resilience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97863" y="6797993"/>
            <a:ext cx="1293399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risk matrix reveals that excellent defense infrastructure dramatically reduces infection impact regardless of initial exposure levels, demonstrating the protective value of preparedness investment.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698540" y="6573441"/>
            <a:ext cx="22860" cy="1087993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2025-11-21T14:23:24Z</dcterms:created>
  <dcterms:modified xsi:type="dcterms:W3CDTF">2025-11-21T14:23:24Z</dcterms:modified>
</cp:coreProperties>
</file>